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5" r:id="rId17"/>
    <p:sldId id="273" r:id="rId18"/>
    <p:sldId id="276" r:id="rId19"/>
    <p:sldId id="278" r:id="rId20"/>
    <p:sldId id="280" r:id="rId21"/>
    <p:sldId id="282" r:id="rId22"/>
    <p:sldId id="287" r:id="rId23"/>
    <p:sldId id="283" r:id="rId24"/>
    <p:sldId id="285" r:id="rId25"/>
    <p:sldId id="289" r:id="rId26"/>
    <p:sldId id="291" r:id="rId27"/>
    <p:sldId id="29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F1DC9-8CFF-45D0-9F3C-7B2CAEE040C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6CDC8-F1D3-47E1-BB7B-EAD72558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4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30048"/>
          <p:cNvSpPr txBox="1"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0050" name="Text Placeholder 130049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ea typeface="PMingLiU" panose="02020500000000000000" charset="-120"/>
              </a:rPr>
              <a:t>19</a:t>
            </a:fld>
            <a:endParaRPr lang="en-U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PMingLiU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763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31072"/>
          <p:cNvSpPr txBox="1"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1074" name="Text Placeholder 131073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ea typeface="PMingLiU" panose="02020500000000000000" charset="-120"/>
              </a:rPr>
              <a:t>20</a:t>
            </a:fld>
            <a:endParaRPr lang="en-U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PMingLiU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738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32096"/>
          <p:cNvSpPr txBox="1"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2098" name="Text Placeholder 132097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ea typeface="PMingLiU" panose="02020500000000000000" charset="-120"/>
              </a:rPr>
              <a:t>21</a:t>
            </a:fld>
            <a:endParaRPr lang="en-U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PMingLiU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249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33120"/>
          <p:cNvSpPr txBox="1"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22" name="Text Placeholder 133121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ea typeface="PMingLiU" panose="02020500000000000000" charset="-120"/>
              </a:rPr>
              <a:t>24</a:t>
            </a:fld>
            <a:endParaRPr lang="en-U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PMingLiU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23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34144"/>
          <p:cNvSpPr txBox="1"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4146" name="Text Placeholder 134145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ea typeface="PMingLiU" panose="02020500000000000000" charset="-120"/>
              </a:rPr>
              <a:t>25</a:t>
            </a:fld>
            <a:endParaRPr lang="en-U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PMingLiU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467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35168"/>
          <p:cNvSpPr txBox="1"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5170" name="Text Placeholder 135169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ea typeface="PMingLiU" panose="02020500000000000000" charset="-120"/>
              </a:rPr>
              <a:t>26</a:t>
            </a:fld>
            <a:endParaRPr lang="en-U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PMingLiU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670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0420-438D-40E5-BFDC-52ECD1F3C75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8ACA-044E-4B83-B810-5D6C21CC0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0420-438D-40E5-BFDC-52ECD1F3C75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8ACA-044E-4B83-B810-5D6C21CC0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2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0420-438D-40E5-BFDC-52ECD1F3C75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8ACA-044E-4B83-B810-5D6C21CC0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8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0420-438D-40E5-BFDC-52ECD1F3C75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8ACA-044E-4B83-B810-5D6C21CC0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0420-438D-40E5-BFDC-52ECD1F3C75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8ACA-044E-4B83-B810-5D6C21CC0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0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0420-438D-40E5-BFDC-52ECD1F3C75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8ACA-044E-4B83-B810-5D6C21CC0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2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0420-438D-40E5-BFDC-52ECD1F3C75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8ACA-044E-4B83-B810-5D6C21CC0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9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0420-438D-40E5-BFDC-52ECD1F3C75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8ACA-044E-4B83-B810-5D6C21CC0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2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0420-438D-40E5-BFDC-52ECD1F3C75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8ACA-044E-4B83-B810-5D6C21CC0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0420-438D-40E5-BFDC-52ECD1F3C75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8ACA-044E-4B83-B810-5D6C21CC0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4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0420-438D-40E5-BFDC-52ECD1F3C75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8ACA-044E-4B83-B810-5D6C21CC0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D0420-438D-40E5-BFDC-52ECD1F3C75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F8ACA-044E-4B83-B810-5D6C21CC0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4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Owen Chow</a:t>
            </a:r>
          </a:p>
          <a:p>
            <a:r>
              <a:rPr lang="en-US" dirty="0" err="1"/>
              <a:t>Geobiologist</a:t>
            </a:r>
            <a:endParaRPr lang="en-US" dirty="0"/>
          </a:p>
          <a:p>
            <a:r>
              <a:rPr lang="en-US" dirty="0"/>
              <a:t>4 June 2020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1713434"/>
            <a:ext cx="7274427" cy="12054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zh-TW" sz="8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靈擺清洗和治愈</a:t>
            </a:r>
            <a:r>
              <a:rPr kumimoji="0" lang="zh-TW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2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洗澡時</a:t>
            </a:r>
            <a:endParaRPr lang="en-US" altLang="zh-TW" sz="3600" dirty="0"/>
          </a:p>
          <a:p>
            <a:r>
              <a:rPr lang="zh-TW" altLang="en-US" sz="3600" dirty="0"/>
              <a:t> 如果不想洗頭，請戴浴帽 </a:t>
            </a:r>
            <a:endParaRPr lang="en-US" altLang="zh-TW" sz="3600" dirty="0"/>
          </a:p>
          <a:p>
            <a:r>
              <a:rPr lang="zh-TW" altLang="en-US" sz="3600" dirty="0"/>
              <a:t>順時針旋轉您的身體</a:t>
            </a:r>
            <a:r>
              <a:rPr lang="en-US" altLang="zh-TW" sz="3600" dirty="0"/>
              <a:t>3</a:t>
            </a:r>
            <a:r>
              <a:rPr lang="zh-TW" altLang="en-US" sz="3600" dirty="0"/>
              <a:t>次，</a:t>
            </a:r>
            <a:endParaRPr lang="en-US" altLang="zh-TW" sz="3600" dirty="0"/>
          </a:p>
          <a:p>
            <a:r>
              <a:rPr lang="zh-TW" altLang="en-US" sz="3600" dirty="0"/>
              <a:t>同時讓水濺到您的身上 </a:t>
            </a:r>
            <a:endParaRPr lang="en-US" altLang="zh-TW" sz="3600" dirty="0"/>
          </a:p>
          <a:p>
            <a:r>
              <a:rPr lang="zh-TW" altLang="en-US" sz="3600" dirty="0"/>
              <a:t>想法：讓負能量隨水流走</a:t>
            </a:r>
            <a:endParaRPr lang="en-US" sz="36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86732"/>
            <a:ext cx="7058022" cy="10823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zh-TW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清潔</a:t>
            </a:r>
            <a:r>
              <a:rPr lang="zh-TW" altLang="en-US" sz="7200" dirty="0"/>
              <a:t>方法</a:t>
            </a:r>
            <a:r>
              <a:rPr kumimoji="0" lang="en-US" altLang="zh-TW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3</a:t>
            </a:r>
            <a:r>
              <a:rPr kumimoji="0" lang="zh-TW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：淋浴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7" name="Picture 3" descr="Man Shower Stock Photos - Download 8,820 Royalty Free Phot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01" y="2145323"/>
            <a:ext cx="6051243" cy="45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7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86733"/>
            <a:ext cx="5621732" cy="10823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負能量防護罩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685800" y="2227525"/>
            <a:ext cx="5175739" cy="38523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離家之前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想像一下，您在自己周圍做一個玻璃屏蔽球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瓶子上只有一個與地球中心相連的孔 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這個球沒有負能量 所有負能量都將被排掉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當您去醫院，診所和人多的地方時，這特別有用</a:t>
            </a:r>
            <a:r>
              <a:rPr kumimoji="0" lang="zh-TW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7" name="Picture 5" descr="Man Inside Stock Illustrations, Images &amp; Vectors | Shuttersto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25" y="0"/>
            <a:ext cx="5484722" cy="733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71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能量治療原理</a:t>
            </a:r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536790"/>
            <a:ext cx="4528559" cy="292901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1. 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清除堵塞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2. 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改善流體和能量的循環 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3. 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選擇高能環境以加快流程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200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4</a:t>
            </a: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. 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利用所有其他因素來幫助您的身體</a:t>
            </a:r>
            <a:r>
              <a:rPr kumimoji="0" 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39" name="Picture 3" descr="路面排水不畅杭州一环卫工徒手清除下水道堵塞_手机浙江网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77" y="60961"/>
            <a:ext cx="6789733" cy="679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3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清除堵塞</a:t>
            </a:r>
            <a:b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</a:b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82189" cy="4351338"/>
          </a:xfrm>
        </p:spPr>
        <p:txBody>
          <a:bodyPr/>
          <a:lstStyle/>
          <a:p>
            <a:pPr lvl="0"/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腸子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lvl="0"/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血液 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lvl="0"/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淋巴</a:t>
            </a:r>
            <a:r>
              <a:rPr kumimoji="0" lang="zh-TW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TW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經絡</a:t>
            </a:r>
            <a:endParaRPr kumimoji="0" 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腸子 血液 經絡 淋巴</a:t>
            </a: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363" name="Picture 3" descr="Bowel obstruction Causes, Symptoms and Treatment – Mediologi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06" y="765459"/>
            <a:ext cx="4608407" cy="25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Meridians png images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866" y="3586266"/>
            <a:ext cx="2012967" cy="30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Electroporation of Lymph Nodes | Vitus Prostate 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43" y="961720"/>
            <a:ext cx="3322591" cy="41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blood vessel | Definition, Anatomy, Function, &amp; Types | Britann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17" y="4381002"/>
            <a:ext cx="3495192" cy="22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1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改善流體和能量的循環</a:t>
            </a:r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382905"/>
            <a:ext cx="5031827" cy="32367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1</a:t>
            </a:r>
            <a:r>
              <a:rPr lang="en-US" altLang="zh-TW" sz="8000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zh-TW" sz="4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鍛煉身體</a:t>
            </a:r>
            <a:endParaRPr kumimoji="0" lang="en-US" altLang="zh-TW" sz="4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TW" sz="4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2 </a:t>
            </a:r>
            <a:r>
              <a:rPr kumimoji="0" lang="zh-TW" sz="4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強心</a:t>
            </a:r>
            <a:endParaRPr kumimoji="0" lang="en-US" altLang="zh-TW" sz="4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4400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3 </a:t>
            </a:r>
            <a:r>
              <a:rPr kumimoji="0" lang="zh-TW" sz="4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強腎，</a:t>
            </a:r>
            <a:endParaRPr kumimoji="0" lang="en-US" altLang="zh-TW" sz="4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3 </a:t>
            </a:r>
            <a:r>
              <a:rPr kumimoji="0" lang="zh-TW" sz="4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提高身體生命能量</a:t>
            </a:r>
            <a:r>
              <a:rPr kumimoji="0" 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08" y="3182090"/>
            <a:ext cx="731583" cy="493819"/>
          </a:xfrm>
          <a:prstGeom prst="rect">
            <a:avLst/>
          </a:prstGeom>
        </p:spPr>
      </p:pic>
      <p:pic>
        <p:nvPicPr>
          <p:cNvPr id="16390" name="Picture 6" descr="Tai Chi - Wilderman Medical Clinic - Pain Clinic in Toronto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72544"/>
            <a:ext cx="426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3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高</a:t>
            </a:r>
            <a:r>
              <a:rPr lang="zh-TW" altLang="en-US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生命能量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環境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1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&gt;5000 </a:t>
            </a:r>
            <a:r>
              <a:rPr lang="en-US" dirty="0" err="1"/>
              <a:t>bovis</a:t>
            </a:r>
            <a:endParaRPr lang="en-US" dirty="0"/>
          </a:p>
          <a:p>
            <a:br>
              <a:rPr lang="zh-TW" altLang="en-US" dirty="0"/>
            </a:br>
            <a:r>
              <a:rPr lang="zh-TW" altLang="en-US" dirty="0"/>
              <a:t>高頻輻射  </a:t>
            </a:r>
            <a:r>
              <a:rPr lang="en-US" altLang="zh-TW" dirty="0"/>
              <a:t>&lt;0.1</a:t>
            </a:r>
            <a:r>
              <a:rPr lang="zh-TW" altLang="en-US" dirty="0"/>
              <a:t>微瓦</a:t>
            </a:r>
            <a:r>
              <a:rPr lang="en-US" altLang="zh-TW" dirty="0"/>
              <a:t>/</a:t>
            </a:r>
            <a:r>
              <a:rPr lang="zh-TW" altLang="en-US" dirty="0"/>
              <a:t>平方米</a:t>
            </a:r>
            <a:endParaRPr lang="en-US" altLang="zh-TW" dirty="0"/>
          </a:p>
          <a:p>
            <a:r>
              <a:rPr lang="zh-TW" altLang="en-US" dirty="0"/>
              <a:t>低頻電場  </a:t>
            </a:r>
            <a:r>
              <a:rPr lang="en-US" altLang="zh-TW" dirty="0"/>
              <a:t>&lt;5</a:t>
            </a:r>
            <a:r>
              <a:rPr lang="zh-TW" altLang="en-US" dirty="0"/>
              <a:t>伏</a:t>
            </a:r>
            <a:r>
              <a:rPr lang="en-US" altLang="zh-TW" dirty="0"/>
              <a:t>/</a:t>
            </a:r>
            <a:r>
              <a:rPr lang="zh-TW" altLang="en-US" dirty="0"/>
              <a:t>米 </a:t>
            </a:r>
            <a:endParaRPr lang="en-US" altLang="zh-TW" dirty="0"/>
          </a:p>
          <a:p>
            <a:r>
              <a:rPr lang="zh-TW" altLang="en-US" dirty="0"/>
              <a:t>低頻磁場  </a:t>
            </a:r>
            <a:r>
              <a:rPr lang="en-US" altLang="zh-TW" dirty="0"/>
              <a:t>&lt;10</a:t>
            </a:r>
            <a:r>
              <a:rPr lang="zh-TW" altLang="en-US" dirty="0"/>
              <a:t>納米特斯拉 </a:t>
            </a:r>
            <a:endParaRPr lang="en-US" altLang="zh-TW" dirty="0"/>
          </a:p>
          <a:p>
            <a:r>
              <a:rPr lang="en-US" altLang="zh-TW" dirty="0"/>
              <a:t>                          </a:t>
            </a:r>
            <a:r>
              <a:rPr lang="en-US" altLang="zh-TW" dirty="0" err="1"/>
              <a:t>nanotesla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無塑料輻射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2526" y="870857"/>
            <a:ext cx="6575305" cy="60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3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高</a:t>
            </a:r>
            <a:r>
              <a:rPr lang="zh-TW" altLang="en-US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生命能量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環境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2</a:t>
            </a:r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167459"/>
            <a:ext cx="4480394" cy="36676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sz="4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沒有地球病原體 </a:t>
            </a:r>
            <a:endParaRPr kumimoji="0" lang="en-US" altLang="zh-TW" sz="4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1. </a:t>
            </a:r>
            <a:r>
              <a:rPr kumimoji="0" lang="zh-TW" sz="4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地下水道</a:t>
            </a:r>
            <a:endParaRPr kumimoji="0" lang="en-US" altLang="zh-TW" sz="4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4800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2</a:t>
            </a:r>
            <a:r>
              <a:rPr kumimoji="0" lang="en-US" altLang="zh-TW" sz="4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.</a:t>
            </a:r>
            <a:r>
              <a:rPr kumimoji="0" lang="en-US" altLang="zh-TW" sz="48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zh-TW" sz="4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斷層</a:t>
            </a:r>
            <a:endParaRPr kumimoji="0" lang="en-US" altLang="zh-TW" sz="4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800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3</a:t>
            </a:r>
            <a:r>
              <a:rPr kumimoji="0" lang="en-US" altLang="zh-TW" sz="4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. </a:t>
            </a:r>
            <a:r>
              <a:rPr kumimoji="0" lang="en-US" altLang="zh-TW" sz="4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Benker</a:t>
            </a:r>
            <a:r>
              <a:rPr kumimoji="0" lang="en-US" altLang="zh-TW" sz="4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zh-TW" sz="4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網格 </a:t>
            </a:r>
            <a:endParaRPr kumimoji="0" lang="en-US" altLang="zh-TW" sz="4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4800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4</a:t>
            </a:r>
            <a:r>
              <a:rPr kumimoji="0" lang="en-US" altLang="zh-TW" sz="4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. </a:t>
            </a:r>
            <a:r>
              <a:rPr kumimoji="0" lang="zh-TW" sz="4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低能</a:t>
            </a:r>
            <a:r>
              <a:rPr lang="zh-TW" altLang="en-US" sz="4800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量</a:t>
            </a:r>
            <a:r>
              <a:rPr kumimoji="0" lang="zh-TW" sz="4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區</a:t>
            </a:r>
            <a:r>
              <a:rPr kumimoji="0" 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461" name="Picture 5" descr="Géobiologie définition - Dossier spécial Géobiologie - Groupe GÉOBI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1027905"/>
            <a:ext cx="6639540" cy="47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229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63434" y="1912711"/>
            <a:ext cx="2775857" cy="4351338"/>
          </a:xfrm>
        </p:spPr>
        <p:txBody>
          <a:bodyPr>
            <a:normAutofit/>
          </a:bodyPr>
          <a:lstStyle/>
          <a:p>
            <a:pPr lvl="0"/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食物</a:t>
            </a:r>
            <a:endParaRPr kumimoji="0" lang="zh-TW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dirty="0"/>
              <a:t>飲料 </a:t>
            </a:r>
            <a:endParaRPr lang="en-US" altLang="zh-TW" dirty="0"/>
          </a:p>
          <a:p>
            <a:r>
              <a:rPr lang="zh-TW" altLang="en-US" dirty="0"/>
              <a:t>休息</a:t>
            </a:r>
            <a:endParaRPr lang="en-US" altLang="zh-TW" dirty="0"/>
          </a:p>
          <a:p>
            <a:r>
              <a:rPr lang="zh-TW" altLang="en-US" dirty="0"/>
              <a:t>運動</a:t>
            </a:r>
            <a:endParaRPr lang="en-US" altLang="zh-TW" dirty="0"/>
          </a:p>
          <a:p>
            <a:r>
              <a:rPr lang="zh-TW" altLang="en-US" dirty="0"/>
              <a:t>脊柱（姿勢）</a:t>
            </a:r>
            <a:endParaRPr lang="en-US" altLang="zh-TW" dirty="0"/>
          </a:p>
          <a:p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環境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167914" y="1997912"/>
            <a:ext cx="1397689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牙齒</a:t>
            </a:r>
            <a:endParaRPr lang="en-US" altLang="zh-TW" dirty="0"/>
          </a:p>
          <a:p>
            <a:r>
              <a:rPr lang="zh-TW" altLang="en-US" dirty="0"/>
              <a:t>情感 </a:t>
            </a:r>
            <a:endParaRPr lang="en-US" altLang="zh-TW" dirty="0"/>
          </a:p>
          <a:p>
            <a:r>
              <a:rPr lang="zh-TW" altLang="en-US" dirty="0"/>
              <a:t>潛意識 </a:t>
            </a:r>
            <a:endParaRPr lang="en-US" altLang="zh-TW" dirty="0"/>
          </a:p>
          <a:p>
            <a:r>
              <a:rPr lang="zh-TW" altLang="en-US" dirty="0"/>
              <a:t>前世 </a:t>
            </a:r>
            <a:endParaRPr lang="en-US" altLang="zh-TW" dirty="0"/>
          </a:p>
          <a:p>
            <a:r>
              <a:rPr lang="zh-TW" altLang="en-US" dirty="0"/>
              <a:t>靈體</a:t>
            </a:r>
            <a:endParaRPr lang="en-US" altLang="zh-TW" dirty="0"/>
          </a:p>
          <a:p>
            <a:br>
              <a:rPr lang="zh-TW" altLang="en-US" dirty="0"/>
            </a:br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25231"/>
            <a:ext cx="6285375" cy="80535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5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影響身體的其他因素</a:t>
            </a:r>
            <a:r>
              <a:rPr kumimoji="0" 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食</a:t>
            </a: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物</a:t>
            </a: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41514" y="22860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環境</a:t>
            </a: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414" name="Picture 6" descr="Spirits and Ghosts, Ghost Stories, Spirit Encounters and Experi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81" y="1558834"/>
            <a:ext cx="6885578" cy="529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27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測量體內的阻塞</a:t>
            </a:r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-1344367" y="16359318"/>
            <a:ext cx="817974" cy="225762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zh-TW" altLang="en-US" dirty="0"/>
              <a:t>它也被稱為   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拉力試驗</a:t>
            </a:r>
            <a:r>
              <a:rPr kumimoji="0" lang="zh-TW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pPr lvl="0"/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每個經的測試都不同</a:t>
            </a:r>
            <a:r>
              <a:rPr kumimoji="0" lang="zh-TW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br>
              <a:rPr lang="zh-TW" altLang="en-US" dirty="0"/>
            </a:br>
            <a:endParaRPr lang="en-US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767387"/>
            <a:ext cx="1715213" cy="65146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TW" sz="4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靈擺法</a:t>
            </a: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172200" y="1767387"/>
            <a:ext cx="4774474" cy="65146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TW" sz="4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拉力測試</a:t>
            </a:r>
            <a:r>
              <a:rPr kumimoji="0" 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839789" y="2513537"/>
            <a:ext cx="4977538" cy="36676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問靈擺：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1. </a:t>
            </a: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這個經</a:t>
            </a:r>
            <a:r>
              <a:rPr kumimoji="0" 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打開了多少百分比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2.</a:t>
            </a: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如果靈擺指向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6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，則表示該經已打開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60</a:t>
            </a: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％</a:t>
            </a:r>
            <a:r>
              <a:rPr kumimoji="0" 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4617" y="527906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89" name="Picture 9" descr="Human Body Meridian Chart &amp; The Nervous System (With imag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920" y="3300549"/>
            <a:ext cx="2003514" cy="328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04800" y="4077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83234" y="4341949"/>
            <a:ext cx="2662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每個</a:t>
            </a:r>
            <a:r>
              <a:rPr kumimoji="0" lang="zh-TW" sz="3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經</a:t>
            </a:r>
            <a:r>
              <a:rPr lang="zh-TW" altLang="en-US" sz="3600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的</a:t>
            </a:r>
            <a:endParaRPr lang="en-US" altLang="zh-TW" sz="3600" dirty="0">
              <a:solidFill>
                <a:srgbClr val="222222"/>
              </a:solidFill>
              <a:latin typeface="Arial Unicode MS" panose="020B0604020202020204" pitchFamily="34" charset="-120"/>
              <a:ea typeface="inheri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測試都不同</a:t>
            </a:r>
            <a:r>
              <a:rPr kumimoji="0" 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zh-TW" altLang="en-US" sz="3600" dirty="0">
              <a:latin typeface="Arial" panose="020B0604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4800" y="4077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72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0720"/>
          <p:cNvSpPr>
            <a:spLocks noGrp="1"/>
          </p:cNvSpPr>
          <p:nvPr>
            <p:ph type="title"/>
          </p:nvPr>
        </p:nvSpPr>
        <p:spPr>
          <a:xfrm>
            <a:off x="1980049" y="313954"/>
            <a:ext cx="8229024" cy="1062832"/>
          </a:xfrm>
        </p:spPr>
        <p:txBody>
          <a:bodyPr vert="horz" wrap="square" lIns="0" tIns="35206" rIns="0" bIns="0" rtlCol="0" anchor="ctr">
            <a:normAutofit/>
          </a:bodyPr>
          <a:lstStyle/>
          <a:p>
            <a:pPr defTabSz="0"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992" b="1" dirty="0" err="1">
                <a:solidFill>
                  <a:srgbClr val="FF0000"/>
                </a:solidFill>
                <a:latin typeface="Arial" panose="020B0604020202020204" pitchFamily="34" charset="0"/>
                <a:ea typeface="MingLiU" panose="02020509000000000000" charset="-120"/>
              </a:rPr>
              <a:t>脾臟</a:t>
            </a: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拉力</a:t>
            </a:r>
            <a:r>
              <a:rPr lang="en-US" altLang="x-none" sz="3992" b="1" dirty="0" err="1">
                <a:solidFill>
                  <a:srgbClr val="FF0000"/>
                </a:solidFill>
                <a:latin typeface="Arial" panose="020B0604020202020204" pitchFamily="34" charset="0"/>
                <a:ea typeface="MingLiU" panose="02020509000000000000" charset="-120"/>
              </a:rPr>
              <a:t>測試方法</a:t>
            </a:r>
            <a:r>
              <a:rPr lang="en-US" altLang="x-none" sz="3992" b="1" dirty="0">
                <a:solidFill>
                  <a:srgbClr val="FF0000"/>
                </a:solidFill>
                <a:latin typeface="Arial" panose="020B0604020202020204" pitchFamily="34" charset="0"/>
                <a:ea typeface="MingLiU" panose="02020509000000000000" charset="-120"/>
              </a:rPr>
              <a:t> </a:t>
            </a:r>
          </a:p>
        </p:txBody>
      </p:sp>
      <p:sp>
        <p:nvSpPr>
          <p:cNvPr id="30722" name="Subtitle 30721"/>
          <p:cNvSpPr>
            <a:spLocks noGrp="1"/>
          </p:cNvSpPr>
          <p:nvPr>
            <p:ph type="subTitle" idx="1"/>
          </p:nvPr>
        </p:nvSpPr>
        <p:spPr>
          <a:xfrm>
            <a:off x="1980049" y="1646094"/>
            <a:ext cx="8229024" cy="4444307"/>
          </a:xfrm>
        </p:spPr>
        <p:txBody>
          <a:bodyPr vert="horz" wrap="square" lIns="0" tIns="28805" rIns="0" bIns="0" rtlCol="0" anchor="ctr">
            <a:normAutofit/>
          </a:bodyPr>
          <a:lstStyle/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266" dirty="0" err="1">
                <a:latin typeface="Arial" panose="020B0604020202020204" pitchFamily="34" charset="0"/>
                <a:ea typeface="MingLiU" panose="02020509000000000000" charset="-120"/>
              </a:rPr>
              <a:t>1. 雙方各自深呼吸吐氣 釋放所有期待</a:t>
            </a: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266" dirty="0" err="1">
                <a:latin typeface="Arial" panose="020B0604020202020204" pitchFamily="34" charset="0"/>
                <a:ea typeface="MingLiU" panose="02020509000000000000" charset="-120"/>
              </a:rPr>
              <a:t> </a:t>
            </a: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266" dirty="0" err="1">
                <a:latin typeface="Arial" panose="020B0604020202020204" pitchFamily="34" charset="0"/>
                <a:ea typeface="MingLiU" panose="02020509000000000000" charset="-120"/>
              </a:rPr>
              <a:t>2. 受測試者 一手下垂靠身體側邊 拇指接觸 </a:t>
            </a: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en-US" altLang="x-none" sz="3266" dirty="0" err="1">
              <a:latin typeface="Arial" panose="020B0604020202020204" pitchFamily="34" charset="0"/>
              <a:ea typeface="MingLiU" panose="02020509000000000000" charset="-120"/>
            </a:endParaRP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266" dirty="0" err="1">
                <a:latin typeface="Arial" panose="020B0604020202020204" pitchFamily="34" charset="0"/>
                <a:ea typeface="MingLiU" panose="02020509000000000000" charset="-120"/>
              </a:rPr>
              <a:t>大腿  手指潮下 </a:t>
            </a: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en-US" altLang="x-none" sz="3266" dirty="0" err="1">
              <a:latin typeface="Arial" panose="020B0604020202020204" pitchFamily="34" charset="0"/>
              <a:ea typeface="MingLiU" panose="02020509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379059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靈擺清潔和治愈理論</a:t>
            </a:r>
            <a:r>
              <a:rPr kumimoji="0" 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您的思維定勢是清潔的原動力</a:t>
            </a:r>
            <a:endParaRPr lang="en-US" altLang="zh-TW" dirty="0"/>
          </a:p>
          <a:p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靈擺</a:t>
            </a:r>
            <a:r>
              <a:rPr lang="zh-TW" altLang="en-US" dirty="0"/>
              <a:t>只是加強工具 </a:t>
            </a:r>
            <a:endParaRPr lang="en-US" altLang="zh-TW" dirty="0"/>
          </a:p>
          <a:p>
            <a:r>
              <a:rPr lang="zh-TW" altLang="en-US" dirty="0"/>
              <a:t>對於思維定勢，</a:t>
            </a:r>
            <a:endParaRPr lang="en-US" altLang="zh-TW" dirty="0"/>
          </a:p>
          <a:p>
            <a:r>
              <a:rPr lang="zh-TW" altLang="en-US" dirty="0"/>
              <a:t>重要的是專注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 descr="How to Meditate for Better Concentration - Mindworks Medi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61067"/>
            <a:ext cx="6012486" cy="509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40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17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477" y="502614"/>
            <a:ext cx="4159157" cy="582829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02539830"/>
      </p:ext>
    </p:extLst>
  </p:cSld>
  <p:clrMapOvr>
    <a:masterClrMapping/>
  </p:clrMapOvr>
  <p:transition spd="med">
    <p:pull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2768"/>
          <p:cNvSpPr>
            <a:spLocks noGrp="1"/>
          </p:cNvSpPr>
          <p:nvPr>
            <p:ph type="title"/>
          </p:nvPr>
        </p:nvSpPr>
        <p:spPr>
          <a:xfrm>
            <a:off x="1980049" y="313954"/>
            <a:ext cx="8229024" cy="1062832"/>
          </a:xfrm>
        </p:spPr>
        <p:txBody>
          <a:bodyPr vert="horz" wrap="square" lIns="0" tIns="35206" rIns="0" bIns="0" rtlCol="0" anchor="ctr">
            <a:normAutofit/>
          </a:bodyPr>
          <a:lstStyle/>
          <a:p>
            <a:pPr defTabSz="0"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992" b="1" dirty="0" err="1">
                <a:solidFill>
                  <a:srgbClr val="FF0000"/>
                </a:solidFill>
                <a:latin typeface="Arial" panose="020B0604020202020204" pitchFamily="34" charset="0"/>
                <a:ea typeface="MingLiU" panose="02020509000000000000" charset="-120"/>
              </a:rPr>
              <a:t>脾臟</a:t>
            </a: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拉力</a:t>
            </a:r>
            <a:r>
              <a:rPr lang="en-US" altLang="x-none" sz="3992" b="1" dirty="0" err="1">
                <a:solidFill>
                  <a:srgbClr val="FF0000"/>
                </a:solidFill>
                <a:latin typeface="Arial" panose="020B0604020202020204" pitchFamily="34" charset="0"/>
                <a:ea typeface="MingLiU" panose="02020509000000000000" charset="-120"/>
              </a:rPr>
              <a:t>測試方法</a:t>
            </a:r>
            <a:r>
              <a:rPr lang="en-US" altLang="x-none" sz="3992" b="1" dirty="0">
                <a:solidFill>
                  <a:srgbClr val="FF0000"/>
                </a:solidFill>
                <a:latin typeface="Arial" panose="020B0604020202020204" pitchFamily="34" charset="0"/>
                <a:ea typeface="MingLiU" panose="02020509000000000000" charset="-120"/>
              </a:rPr>
              <a:t> </a:t>
            </a:r>
          </a:p>
        </p:txBody>
      </p:sp>
      <p:sp>
        <p:nvSpPr>
          <p:cNvPr id="32770" name="Subtitle 32769"/>
          <p:cNvSpPr>
            <a:spLocks noGrp="1"/>
          </p:cNvSpPr>
          <p:nvPr>
            <p:ph type="subTitle" idx="1"/>
          </p:nvPr>
        </p:nvSpPr>
        <p:spPr>
          <a:xfrm>
            <a:off x="1980049" y="1646094"/>
            <a:ext cx="8229024" cy="4444307"/>
          </a:xfrm>
        </p:spPr>
        <p:txBody>
          <a:bodyPr vert="horz" wrap="square" lIns="0" tIns="28805" rIns="0" bIns="0" rtlCol="0" anchor="ctr">
            <a:normAutofit/>
          </a:bodyPr>
          <a:lstStyle/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266" dirty="0" err="1">
                <a:latin typeface="Arial" panose="020B0604020202020204" pitchFamily="34" charset="0"/>
                <a:ea typeface="MingLiU" panose="02020509000000000000" charset="-120"/>
              </a:rPr>
              <a:t>3. 執行測試者 將一隻手手掌張開插入 測試</a:t>
            </a: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en-US" altLang="x-none" sz="3266" dirty="0" err="1">
              <a:latin typeface="Arial" panose="020B0604020202020204" pitchFamily="34" charset="0"/>
              <a:ea typeface="MingLiU" panose="02020509000000000000" charset="-120"/>
            </a:endParaRP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266" dirty="0" err="1">
                <a:latin typeface="Arial" panose="020B0604020202020204" pitchFamily="34" charset="0"/>
                <a:ea typeface="MingLiU" panose="02020509000000000000" charset="-120"/>
              </a:rPr>
              <a:t>  者 身體與手掌之間</a:t>
            </a: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en-US" altLang="x-none" sz="3266" dirty="0" err="1">
              <a:latin typeface="Arial" panose="020B0604020202020204" pitchFamily="34" charset="0"/>
              <a:ea typeface="MingLiU" panose="02020509000000000000" charset="-120"/>
            </a:endParaRP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266" dirty="0" err="1">
                <a:latin typeface="Arial" panose="020B0604020202020204" pitchFamily="34" charset="0"/>
                <a:ea typeface="MingLiU" panose="02020509000000000000" charset="-120"/>
              </a:rPr>
              <a:t>4. 執行測試者 要求對方將手臂緊緊固定 </a:t>
            </a: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en-US" altLang="x-none" sz="3266" dirty="0" err="1">
              <a:latin typeface="Arial" panose="020B0604020202020204" pitchFamily="34" charset="0"/>
              <a:ea typeface="MingLiU" panose="02020509000000000000" charset="-120"/>
            </a:endParaRP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266" dirty="0" err="1">
                <a:latin typeface="Arial" panose="020B0604020202020204" pitchFamily="34" charset="0"/>
                <a:ea typeface="MingLiU" panose="02020509000000000000" charset="-120"/>
              </a:rPr>
              <a:t>5. 執行者手掌張開施加壓力 慢慢拉開手臂 </a:t>
            </a:r>
          </a:p>
        </p:txBody>
      </p:sp>
    </p:spTree>
    <p:extLst>
      <p:ext uri="{BB962C8B-B14F-4D97-AF65-F5344CB8AC3E}">
        <p14:creationId xmlns:p14="http://schemas.microsoft.com/office/powerpoint/2010/main" val="1585765030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7" dur="2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10" dur="20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13" dur="20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16" dur="20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 dirty="0">
                <a:solidFill>
                  <a:srgbClr val="FF0000"/>
                </a:solidFill>
                <a:latin typeface="Arial" panose="020B0604020202020204" pitchFamily="34" charset="0"/>
                <a:ea typeface="MingLiU" panose="02020509000000000000" charset="-120"/>
              </a:rPr>
              <a:t>脾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經</a:t>
            </a:r>
            <a:r>
              <a:rPr lang="zh-TW" altLang="en-US" dirty="0"/>
              <a:t>靈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擺</a:t>
            </a:r>
            <a:r>
              <a:rPr lang="zh-TW" altLang="en-US" dirty="0"/>
              <a:t>測</a:t>
            </a:r>
            <a:r>
              <a:rPr lang="zh-TW" altLang="en-US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測試法</a:t>
            </a:r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-1344367" y="16359318"/>
            <a:ext cx="817974" cy="225762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zh-TW" altLang="en-US" dirty="0"/>
              <a:t>它也被稱為   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拉力試驗</a:t>
            </a:r>
            <a:r>
              <a:rPr kumimoji="0" lang="zh-TW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pPr lvl="0"/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每個經的測試都不同</a:t>
            </a:r>
            <a:r>
              <a:rPr kumimoji="0" lang="zh-TW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br>
              <a:rPr lang="zh-TW" altLang="en-US" dirty="0"/>
            </a:br>
            <a:endParaRPr lang="en-US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2044385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172200" y="1767387"/>
            <a:ext cx="4774474" cy="65146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zh-TW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839789" y="2513537"/>
            <a:ext cx="4977538" cy="36676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問靈擺：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1. </a:t>
            </a: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這個</a:t>
            </a:r>
            <a:r>
              <a:rPr lang="en-US" altLang="x-none" sz="4000" b="1" dirty="0">
                <a:solidFill>
                  <a:srgbClr val="FF0000"/>
                </a:solidFill>
                <a:latin typeface="Arial" panose="020B0604020202020204" pitchFamily="34" charset="0"/>
                <a:ea typeface="MingLiU" panose="02020509000000000000" charset="-120"/>
              </a:rPr>
              <a:t>脾</a:t>
            </a: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經</a:t>
            </a:r>
            <a:r>
              <a:rPr kumimoji="0" 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打開了多少百分比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2.</a:t>
            </a: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如果靈擺指向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7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，則表示該經已打開</a:t>
            </a:r>
            <a:r>
              <a:rPr lang="en-US" altLang="zh-TW" sz="4000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7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0</a:t>
            </a: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％</a:t>
            </a:r>
            <a:r>
              <a:rPr kumimoji="0" 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4617" y="527906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04800" y="4077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4800" y="4077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530" name="Picture 2" descr="Spleen meridian | Massage 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67387"/>
            <a:ext cx="4643985" cy="49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60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b="1" dirty="0">
                <a:solidFill>
                  <a:srgbClr val="FF0000"/>
                </a:solidFill>
                <a:latin typeface="Arial" panose="020B0604020202020204" pitchFamily="34" charset="0"/>
                <a:ea typeface="MingLiU" panose="02020509000000000000" charset="-120"/>
              </a:rPr>
              <a:t>脾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經</a:t>
            </a:r>
            <a:r>
              <a:rPr lang="zh-TW" altLang="en-US" dirty="0"/>
              <a:t>靈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擺堅強法</a:t>
            </a:r>
            <a:br>
              <a:rPr lang="zh-TW" alt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1" y="1428796"/>
            <a:ext cx="5334000" cy="514500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1. 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順時針旋轉</a:t>
            </a:r>
            <a:r>
              <a:rPr lang="zh-TW" altLang="en-US" dirty="0"/>
              <a:t>靈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擺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，將注意力集中在脾經上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。想像金色的光芒照在經上。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2. 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如果您需要更多的視覺幫助，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請從互聯網上下載脾經絡圖，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然後將打印本擺在您面前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3 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另一種選擇是購買帶有經絡標記的塑料模型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。這有助於集中精力  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4. 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第三種方法是沿著脾經線感覺自己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，然後運用自己的想像力沿線前進</a:t>
            </a:r>
            <a:r>
              <a:rPr kumimoji="0" lang="zh-TW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509" name="Picture 5" descr="Spleen Meridian – Acupun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53" y="-319246"/>
            <a:ext cx="4784831" cy="717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88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3792"/>
          <p:cNvSpPr>
            <a:spLocks noGrp="1"/>
          </p:cNvSpPr>
          <p:nvPr>
            <p:ph type="title"/>
          </p:nvPr>
        </p:nvSpPr>
        <p:spPr>
          <a:xfrm>
            <a:off x="1980049" y="313954"/>
            <a:ext cx="8229024" cy="1062832"/>
          </a:xfrm>
        </p:spPr>
        <p:txBody>
          <a:bodyPr vert="horz" wrap="square" lIns="0" tIns="35206" rIns="0" bIns="0" rtlCol="0" anchor="ctr">
            <a:normAutofit/>
          </a:bodyPr>
          <a:lstStyle/>
          <a:p>
            <a:pPr defTabSz="0"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992" b="1" dirty="0" err="1">
                <a:solidFill>
                  <a:srgbClr val="FF0000"/>
                </a:solidFill>
                <a:latin typeface="Arial" panose="020B0604020202020204" pitchFamily="34" charset="0"/>
                <a:ea typeface="MingLiU" panose="02020509000000000000" charset="-120"/>
              </a:rPr>
              <a:t>脾</a:t>
            </a:r>
            <a:r>
              <a:rPr lang="en-US" altLang="x-none" sz="4000" dirty="0" err="1">
                <a:latin typeface="Arial" panose="020B0604020202020204" pitchFamily="34" charset="0"/>
                <a:ea typeface="MingLiU" panose="02020509000000000000" charset="-120"/>
              </a:rPr>
              <a:t>經敲打加強</a:t>
            </a:r>
            <a:r>
              <a:rPr lang="en-US" altLang="x-none" sz="3992" b="1" dirty="0" err="1">
                <a:solidFill>
                  <a:srgbClr val="FF0000"/>
                </a:solidFill>
                <a:latin typeface="Arial" panose="020B0604020202020204" pitchFamily="34" charset="0"/>
                <a:ea typeface="MingLiU" panose="02020509000000000000" charset="-120"/>
              </a:rPr>
              <a:t>法</a:t>
            </a:r>
            <a:r>
              <a:rPr lang="en-US" altLang="x-none" sz="3992" b="1" dirty="0">
                <a:solidFill>
                  <a:srgbClr val="FF0000"/>
                </a:solidFill>
                <a:latin typeface="Arial" panose="020B0604020202020204" pitchFamily="34" charset="0"/>
                <a:ea typeface="MingLiU" panose="02020509000000000000" charset="-120"/>
              </a:rPr>
              <a:t> </a:t>
            </a:r>
          </a:p>
        </p:txBody>
      </p:sp>
      <p:sp>
        <p:nvSpPr>
          <p:cNvPr id="33794" name="Subtitle 33793"/>
          <p:cNvSpPr>
            <a:spLocks noGrp="1"/>
          </p:cNvSpPr>
          <p:nvPr>
            <p:ph type="subTitle" idx="1"/>
          </p:nvPr>
        </p:nvSpPr>
        <p:spPr>
          <a:xfrm>
            <a:off x="1980049" y="1646094"/>
            <a:ext cx="8229024" cy="4444307"/>
          </a:xfrm>
        </p:spPr>
        <p:txBody>
          <a:bodyPr vert="horz" wrap="square" lIns="0" tIns="28805" rIns="0" bIns="0" rtlCol="0" anchor="ctr">
            <a:normAutofit/>
          </a:bodyPr>
          <a:lstStyle/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266" dirty="0" err="1">
                <a:latin typeface="Arial" panose="020B0604020202020204" pitchFamily="34" charset="0"/>
                <a:ea typeface="MingLiU" panose="02020509000000000000" charset="-120"/>
              </a:rPr>
              <a:t>如果測試顯示肌肉是弱</a:t>
            </a: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en-US" altLang="x-none" sz="3266" dirty="0" err="1">
              <a:latin typeface="Arial" panose="020B0604020202020204" pitchFamily="34" charset="0"/>
              <a:ea typeface="MingLiU" panose="02020509000000000000" charset="-120"/>
            </a:endParaRP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266" dirty="0" err="1">
                <a:latin typeface="Arial" panose="020B0604020202020204" pitchFamily="34" charset="0"/>
                <a:ea typeface="MingLiU" panose="02020509000000000000" charset="-120"/>
              </a:rPr>
              <a:t>可以敲打按摩脾經的點 來加強 </a:t>
            </a: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en-US" altLang="x-none" sz="3266" dirty="0" err="1">
              <a:latin typeface="Arial" panose="020B0604020202020204" pitchFamily="34" charset="0"/>
              <a:ea typeface="MingLiU" panose="02020509000000000000" charset="-120"/>
            </a:endParaRP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266" dirty="0" err="1">
                <a:latin typeface="Arial" panose="020B0604020202020204" pitchFamily="34" charset="0"/>
                <a:ea typeface="MingLiU" panose="02020509000000000000" charset="-120"/>
              </a:rPr>
              <a:t>如下圖 </a:t>
            </a:r>
          </a:p>
        </p:txBody>
      </p:sp>
    </p:spTree>
    <p:extLst>
      <p:ext uri="{BB962C8B-B14F-4D97-AF65-F5344CB8AC3E}">
        <p14:creationId xmlns:p14="http://schemas.microsoft.com/office/powerpoint/2010/main" val="76748076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0" dur="2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3" dur="20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48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035" y="662470"/>
            <a:ext cx="5806690" cy="59276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88611262"/>
      </p:ext>
    </p:extLst>
  </p:cSld>
  <p:clrMapOvr>
    <a:masterClrMapping/>
  </p:clrMapOvr>
  <p:transition spd="med"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5840"/>
          <p:cNvSpPr>
            <a:spLocks noGrp="1"/>
          </p:cNvSpPr>
          <p:nvPr>
            <p:ph type="title"/>
          </p:nvPr>
        </p:nvSpPr>
        <p:spPr>
          <a:xfrm>
            <a:off x="1980049" y="313954"/>
            <a:ext cx="8229024" cy="1062832"/>
          </a:xfrm>
        </p:spPr>
        <p:txBody>
          <a:bodyPr vert="horz" wrap="square" lIns="0" tIns="35206" rIns="0" bIns="0" rtlCol="0" anchor="ctr">
            <a:normAutofit/>
          </a:bodyPr>
          <a:lstStyle/>
          <a:p>
            <a:pPr defTabSz="0"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992" b="1" dirty="0" err="1">
                <a:solidFill>
                  <a:srgbClr val="FF0000"/>
                </a:solidFill>
                <a:latin typeface="Arial" panose="020B0604020202020204" pitchFamily="34" charset="0"/>
                <a:ea typeface="MingLiU" panose="02020509000000000000" charset="-120"/>
              </a:rPr>
              <a:t>脾經點</a:t>
            </a:r>
          </a:p>
        </p:txBody>
      </p:sp>
      <p:sp>
        <p:nvSpPr>
          <p:cNvPr id="35842" name="Subtitle 35841"/>
          <p:cNvSpPr>
            <a:spLocks noGrp="1"/>
          </p:cNvSpPr>
          <p:nvPr>
            <p:ph type="subTitle" idx="1"/>
          </p:nvPr>
        </p:nvSpPr>
        <p:spPr>
          <a:xfrm>
            <a:off x="1980049" y="1646094"/>
            <a:ext cx="8229024" cy="4444307"/>
          </a:xfrm>
        </p:spPr>
        <p:txBody>
          <a:bodyPr vert="horz" wrap="square" lIns="0" tIns="28805" rIns="0" bIns="0" rtlCol="0" anchor="ctr">
            <a:normAutofit/>
          </a:bodyPr>
          <a:lstStyle/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266" dirty="0" err="1">
                <a:latin typeface="Arial" panose="020B0604020202020204" pitchFamily="34" charset="0"/>
                <a:ea typeface="MingLiU" panose="02020509000000000000" charset="-120"/>
              </a:rPr>
              <a:t>如果你發現經常容易 精疲力竭 受感染 </a:t>
            </a: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en-US" altLang="x-none" sz="3266" dirty="0" err="1">
              <a:latin typeface="Arial" panose="020B0604020202020204" pitchFamily="34" charset="0"/>
              <a:ea typeface="MingLiU" panose="02020509000000000000" charset="-120"/>
            </a:endParaRPr>
          </a:p>
          <a:p>
            <a:pPr marL="311079" indent="-311079" algn="l" defTabSz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x-none" sz="3266" dirty="0" err="1">
                <a:latin typeface="Arial" panose="020B0604020202020204" pitchFamily="34" charset="0"/>
                <a:ea typeface="MingLiU" panose="02020509000000000000" charset="-120"/>
              </a:rPr>
              <a:t>容易生病 你可固定 敲打這些點來強壯它</a:t>
            </a:r>
          </a:p>
        </p:txBody>
      </p:sp>
    </p:spTree>
    <p:extLst>
      <p:ext uri="{BB962C8B-B14F-4D97-AF65-F5344CB8AC3E}">
        <p14:creationId xmlns:p14="http://schemas.microsoft.com/office/powerpoint/2010/main" val="144054929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0" dur="20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br>
              <a:rPr lang="zh-TW" altLang="en-US" dirty="0"/>
            </a:br>
            <a:r>
              <a:rPr lang="zh-TW" altLang="en-US" dirty="0"/>
              <a:t>這個數字是通用的， 它可以治療許多疾病 盡你所能用普通話背誦</a:t>
            </a:r>
            <a:r>
              <a:rPr lang="en-US" altLang="zh-TW" dirty="0"/>
              <a:t>3396815 </a:t>
            </a:r>
            <a:r>
              <a:rPr lang="zh-TW" altLang="en-US" dirty="0"/>
              <a:t>請注意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速度越高，癒療越有效</a:t>
            </a:r>
            <a:r>
              <a:rPr kumimoji="0" lang="zh-TW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altLang="zh-TW" dirty="0"/>
          </a:p>
          <a:p>
            <a:r>
              <a:rPr lang="en-US" altLang="zh-TW" dirty="0"/>
              <a:t>1</a:t>
            </a:r>
            <a:r>
              <a:rPr lang="zh-TW" altLang="en-US" dirty="0"/>
              <a:t>發音為</a:t>
            </a:r>
            <a:r>
              <a:rPr lang="en-US" altLang="zh-TW" dirty="0" err="1"/>
              <a:t>yau</a:t>
            </a:r>
            <a:r>
              <a:rPr lang="en-US" altLang="zh-TW" dirty="0"/>
              <a:t> </a:t>
            </a:r>
          </a:p>
          <a:p>
            <a:r>
              <a:rPr lang="zh-TW" altLang="en-US" dirty="0"/>
              <a:t>這種數字方法可以與 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靈</a:t>
            </a:r>
            <a:r>
              <a:rPr lang="zh-TW" altLang="en-US" dirty="0"/>
              <a:t>擺 </a:t>
            </a:r>
            <a:endParaRPr lang="en-US" altLang="zh-TW" dirty="0"/>
          </a:p>
          <a:p>
            <a:pPr lvl="0"/>
            <a:r>
              <a:rPr lang="en-US" altLang="zh-TW" dirty="0"/>
              <a:t>2.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手</a:t>
            </a:r>
            <a:endParaRPr kumimoji="0" 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dirty="0"/>
              <a:t> </a:t>
            </a:r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95955" y="590180"/>
            <a:ext cx="2051844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zh-TW" altLang="en-US" sz="4000" dirty="0"/>
              <a:t>數字</a:t>
            </a:r>
            <a:r>
              <a:rPr kumimoji="0" lang="zh-TW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療法</a:t>
            </a:r>
            <a:endParaRPr kumimoji="0" 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18" y="377266"/>
            <a:ext cx="1792379" cy="11766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72834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字</a:t>
            </a:r>
            <a:endParaRPr lang="en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6191250" y="3521672"/>
            <a:ext cx="2083904" cy="9592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將靈擺或手</a:t>
            </a:r>
            <a:r>
              <a:rPr kumimoji="0" 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放在痛點上</a:t>
            </a:r>
            <a:r>
              <a:rPr kumimoji="0" 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空手</a:t>
            </a:r>
            <a:r>
              <a:rPr kumimoji="0" lang="zh-TW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或</a:t>
            </a: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04800" y="4077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561" name="Picture 9" descr="What Your Body Language is Telling Patients | NursesR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43" y="762000"/>
            <a:ext cx="4050316" cy="269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7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25178"/>
            <a:ext cx="6248505" cy="12054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8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精神集中理論</a:t>
            </a:r>
            <a:r>
              <a:rPr kumimoji="0" lang="zh-TW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044348"/>
            <a:ext cx="5181600" cy="39139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你體內有萬億個細胞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每個細胞有很多分子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每個分子都有極性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他們就像磁鐵 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當它們未對準時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，會有一個無定形場 當它們全部對齊時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，會產生強烈的電磁場</a:t>
            </a:r>
            <a:endParaRPr kumimoji="0" lang="zh-TW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9" name="Picture 7" descr="Cluster Consists Many Small Magnets Around Stock Image | Download N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5" y="67734"/>
            <a:ext cx="3763618" cy="36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Magnetism, Magnetic Flux and Magnetic Mater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40199"/>
            <a:ext cx="6062779" cy="31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1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磁場特性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br>
              <a:rPr lang="zh-TW" altLang="en-US" dirty="0"/>
            </a:br>
            <a:r>
              <a:rPr lang="zh-TW" altLang="en-US" dirty="0"/>
              <a:t>當該磁場具有特定頻率時</a:t>
            </a:r>
            <a:endParaRPr lang="en-US" altLang="zh-TW" dirty="0"/>
          </a:p>
          <a:p>
            <a:r>
              <a:rPr lang="zh-TW" altLang="en-US" dirty="0"/>
              <a:t> 它將具有一定的特性和力量</a:t>
            </a:r>
            <a:endParaRPr lang="en-US" altLang="zh-TW" dirty="0"/>
          </a:p>
          <a:p>
            <a:r>
              <a:rPr lang="zh-TW" altLang="en-US" dirty="0"/>
              <a:t> 您可以將其設置為清潔或癒合</a:t>
            </a:r>
            <a:endParaRPr lang="en-US" altLang="zh-TW" dirty="0"/>
          </a:p>
          <a:p>
            <a:r>
              <a:rPr lang="zh-TW" altLang="en-US" dirty="0"/>
              <a:t> 根據您輸入的特徵</a:t>
            </a:r>
            <a:endParaRPr lang="en-US" dirty="0"/>
          </a:p>
        </p:txBody>
      </p:sp>
      <p:pic>
        <p:nvPicPr>
          <p:cNvPr id="4098" name="Picture 2" descr="Characteristics of Electromagnetic Wave - Properties, Wave Propag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87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7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清潔方法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1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： 靈擺</a:t>
            </a:r>
            <a:r>
              <a:rPr kumimoji="0" 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想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法</a:t>
            </a:r>
            <a:r>
              <a:rPr lang="zh-TW" altLang="en-US" dirty="0"/>
              <a:t>：我想消除體內的負能量 </a:t>
            </a:r>
            <a:endParaRPr lang="en-US" altLang="zh-TW" dirty="0"/>
          </a:p>
          <a:p>
            <a:r>
              <a:rPr lang="zh-TW" altLang="en-US" dirty="0"/>
              <a:t>動作：將鐘擺沿順時針方向旋轉</a:t>
            </a:r>
            <a:r>
              <a:rPr lang="en-US" altLang="zh-TW" dirty="0"/>
              <a:t>10 -30</a:t>
            </a:r>
            <a:r>
              <a:rPr lang="zh-TW" altLang="en-US" dirty="0"/>
              <a:t>秒</a:t>
            </a:r>
            <a:endParaRPr lang="en-US" altLang="zh-TW" dirty="0"/>
          </a:p>
          <a:p>
            <a:r>
              <a:rPr lang="zh-TW" altLang="en-US" dirty="0"/>
              <a:t> 此時此刻您必須專心，</a:t>
            </a:r>
            <a:endParaRPr lang="en-US" altLang="zh-TW" dirty="0"/>
          </a:p>
          <a:p>
            <a:r>
              <a:rPr lang="zh-TW" altLang="en-US" dirty="0"/>
              <a:t>不要有其他想法 </a:t>
            </a:r>
            <a:endParaRPr lang="en-US" altLang="zh-TW" dirty="0"/>
          </a:p>
          <a:p>
            <a:r>
              <a:rPr lang="zh-TW" altLang="en-US" dirty="0"/>
              <a:t>負能量會消失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clipart #cartoon Galileo Galilei Swinging A Pendulum and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6"/>
            <a:ext cx="6036190" cy="36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1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000" dirty="0"/>
              <a:t>此方法的應用位置：每個地方</a:t>
            </a:r>
            <a:endParaRPr lang="en-US" sz="6000" dirty="0"/>
          </a:p>
        </p:txBody>
      </p:sp>
      <p:pic>
        <p:nvPicPr>
          <p:cNvPr id="6146" name="Picture 2" descr="Galileo Galilei Swinging A Pendulum and View Of The Coastline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364585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endor: vectortoon Type: Clipart Price: 20.00  Source Clipart  Galileo Galilei Swinging A Pendulum  A man with balding gray hair beard and mustache wearing a dark fuchsia shirt underneath a black coat with white collar brown pants that is tucked in a pair of white socks midnight blue shoes smiles while holding a gray pendulum in his right hand.  Inside A Courtroom Background  A room with rows of light brown benches behind two identical gray chairs and a brown desk on each side of the room a gr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5117"/>
            <a:ext cx="5181600" cy="291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3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0831" y="1361950"/>
            <a:ext cx="5194927" cy="5402265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32899"/>
            <a:ext cx="7311297" cy="99002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6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清潔方法</a:t>
            </a:r>
            <a:r>
              <a:rPr kumimoji="0" lang="en-US" altLang="zh-TW" sz="6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2</a:t>
            </a:r>
            <a:r>
              <a:rPr kumimoji="0" lang="zh-TW" sz="6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：太極圈</a:t>
            </a:r>
            <a:r>
              <a:rPr kumimoji="0" 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sz="half" idx="1"/>
          </p:nvPr>
        </p:nvSpPr>
        <p:spPr bwMode="auto">
          <a:xfrm>
            <a:off x="738555" y="1694176"/>
            <a:ext cx="5216770" cy="489878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A.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從左腳開始 然後右腳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走一個小圈（直徑約</a:t>
            </a: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1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米）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1, 2, 3, 4, 5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B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 直到您到達起始</a:t>
            </a: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 1, 5 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位置 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C.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想想：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我把所有負</a:t>
            </a:r>
            <a:r>
              <a:rPr kumimoji="0" 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能量留在圈子裡</a:t>
            </a: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D.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然後用雙腳跳到</a:t>
            </a: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200" dirty="0">
                <a:solidFill>
                  <a:srgbClr val="222222"/>
                </a:solidFill>
                <a:latin typeface="Arial Unicode MS" panose="020B0604020202020204" pitchFamily="34" charset="-120"/>
                <a:ea typeface="inherit"/>
              </a:rPr>
              <a:t>E. 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接下來的</a:t>
            </a: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30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分鐘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請勿回到這個太極圈 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F.</a:t>
            </a:r>
            <a:r>
              <a:rPr kumimoji="0" lang="zh-TW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負能量將隨著分散</a:t>
            </a:r>
            <a:endParaRPr kumimoji="0" lang="zh-TW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3416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9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用</a:t>
            </a:r>
            <a:r>
              <a:rPr lang="en-US" altLang="zh-TW" dirty="0"/>
              <a:t>2</a:t>
            </a:r>
            <a:r>
              <a:rPr lang="zh-TW" altLang="en-US" dirty="0"/>
              <a:t>隻手製作一個三角形，</a:t>
            </a:r>
            <a:endParaRPr lang="en-US" altLang="zh-TW" dirty="0"/>
          </a:p>
          <a:p>
            <a:pPr lvl="0"/>
            <a:r>
              <a:rPr lang="zh-TW" altLang="en-US" dirty="0"/>
              <a:t>用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左手</a:t>
            </a:r>
            <a:r>
              <a:rPr lang="zh-TW" altLang="en-US" dirty="0"/>
              <a:t>第一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指</a:t>
            </a:r>
            <a:r>
              <a:rPr lang="zh-TW" altLang="en-US" dirty="0"/>
              <a:t>指尖抵住</a:t>
            </a:r>
            <a:endParaRPr lang="en-US" altLang="zh-TW" dirty="0"/>
          </a:p>
          <a:p>
            <a:pPr lvl="0"/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右手</a:t>
            </a:r>
            <a:r>
              <a:rPr lang="zh-TW" altLang="en-US" dirty="0"/>
              <a:t>第一個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指</a:t>
            </a:r>
            <a:r>
              <a:rPr lang="zh-TW" altLang="en-US" dirty="0"/>
              <a:t>指尖上角 </a:t>
            </a:r>
            <a:endParaRPr lang="en-US" altLang="zh-TW" dirty="0"/>
          </a:p>
          <a:p>
            <a:r>
              <a:rPr lang="zh-TW" altLang="en-US" dirty="0"/>
              <a:t>下基座由</a:t>
            </a:r>
            <a:r>
              <a:rPr lang="en-US" altLang="zh-TW" dirty="0"/>
              <a:t>2</a:t>
            </a:r>
            <a:r>
              <a:rPr lang="zh-TW" altLang="en-US" dirty="0"/>
              <a:t>個拇指形成</a:t>
            </a:r>
            <a:endParaRPr 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124849"/>
            <a:ext cx="5181600" cy="3103476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55617"/>
            <a:ext cx="1713611" cy="89769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6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手形</a:t>
            </a:r>
            <a:r>
              <a:rPr kumimoji="0" lang="zh-TW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右手</a:t>
            </a:r>
            <a:r>
              <a:rPr kumimoji="0" 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8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/>
              <a:t>此方法的應用位置 </a:t>
            </a:r>
            <a:r>
              <a:rPr lang="en-US" altLang="zh-TW" dirty="0"/>
              <a:t>:</a:t>
            </a:r>
            <a:r>
              <a:rPr kumimoji="0" lang="zh-TW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很少有人經過的地方</a:t>
            </a:r>
            <a:r>
              <a:rPr kumimoji="0" 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352124"/>
            <a:ext cx="4318490" cy="32983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sz="3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請在很少有人路過的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sz="3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停車場或公園內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3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的一角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3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進行操作 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3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不要讓別人走進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3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 panose="020B0604020202020204" pitchFamily="34" charset="-120"/>
                <a:ea typeface="inherit"/>
              </a:rPr>
              <a:t>你的低能量糞便 ，</a:t>
            </a:r>
            <a:r>
              <a:rPr kumimoji="0" 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3" name="Picture 3" descr="10 Best Outdoor (Portable) Dog Toilets and Litter Boxes - Outdoor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15" y="1690689"/>
            <a:ext cx="7227277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036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733</Words>
  <Application>Microsoft Office PowerPoint</Application>
  <PresentationFormat>寬螢幕</PresentationFormat>
  <Paragraphs>200</Paragraphs>
  <Slides>27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Arial Unicode MS</vt:lpstr>
      <vt:lpstr>Arial</vt:lpstr>
      <vt:lpstr>Calibri</vt:lpstr>
      <vt:lpstr>Calibri Light</vt:lpstr>
      <vt:lpstr>Times New Roman</vt:lpstr>
      <vt:lpstr>Office 佈景主題</vt:lpstr>
      <vt:lpstr>靈擺清洗和治愈 </vt:lpstr>
      <vt:lpstr>靈擺清潔和治愈理論  </vt:lpstr>
      <vt:lpstr>精神集中理論 </vt:lpstr>
      <vt:lpstr>磁場特性</vt:lpstr>
      <vt:lpstr>清潔方法1： 靈擺 </vt:lpstr>
      <vt:lpstr>此方法的應用位置：每個地方</vt:lpstr>
      <vt:lpstr>清潔方法2：太極圈 </vt:lpstr>
      <vt:lpstr>手形 </vt:lpstr>
      <vt:lpstr>此方法的應用位置 :很少有人經過的地方  </vt:lpstr>
      <vt:lpstr>清潔方法3：淋浴 </vt:lpstr>
      <vt:lpstr>負能量防護罩 </vt:lpstr>
      <vt:lpstr>能量治療原理</vt:lpstr>
      <vt:lpstr>清除堵塞 </vt:lpstr>
      <vt:lpstr>改善流體和能量的循環</vt:lpstr>
      <vt:lpstr>高生命能量環境 1</vt:lpstr>
      <vt:lpstr>高生命能量環境 2</vt:lpstr>
      <vt:lpstr>影響身體的其他因素 </vt:lpstr>
      <vt:lpstr>測量體內的阻塞</vt:lpstr>
      <vt:lpstr>脾臟拉力測試方法 </vt:lpstr>
      <vt:lpstr>PowerPoint 簡報</vt:lpstr>
      <vt:lpstr>脾臟拉力測試方法 </vt:lpstr>
      <vt:lpstr>脾經靈擺測測試法</vt:lpstr>
      <vt:lpstr>脾經靈擺堅強法  </vt:lpstr>
      <vt:lpstr>脾經敲打加強法 </vt:lpstr>
      <vt:lpstr>PowerPoint 簡報</vt:lpstr>
      <vt:lpstr>脾經點</vt:lpstr>
      <vt:lpstr>數字療法</vt:lpstr>
    </vt:vector>
  </TitlesOfParts>
  <Company>Microsoft HongKong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靈擺清洗和治愈 </dc:title>
  <dc:creator>Owen</dc:creator>
  <cp:lastModifiedBy>Hello</cp:lastModifiedBy>
  <cp:revision>35</cp:revision>
  <dcterms:created xsi:type="dcterms:W3CDTF">2020-06-04T03:29:26Z</dcterms:created>
  <dcterms:modified xsi:type="dcterms:W3CDTF">2020-06-15T04:10:04Z</dcterms:modified>
</cp:coreProperties>
</file>